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60" r:id="rId4"/>
    <p:sldId id="2556" r:id="rId5"/>
    <p:sldId id="2557" r:id="rId6"/>
    <p:sldId id="2558" r:id="rId7"/>
    <p:sldId id="2559" r:id="rId8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278851-A7F2-448A-97F0-FEAB76B84DB1}" v="8" dt="2026-05-19T15:38:00.5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5-19T15:38:00.530" v="4338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5-19T14:24:12.609" v="4276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5-19T14:24:12.609" v="4276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5-19T14:28:23.176" v="4314" actId="20577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5-19T14:28:23.176" v="4314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5-19T14:24:32.550" v="4290" actId="20577"/>
          <ac:spMkLst>
            <pc:docMk/>
            <pc:sldMk cId="263347290" sldId="2556"/>
            <ac:spMk id="6" creationId="{468EEE38-E13C-E44E-E391-DD72497BAF3F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5-19T14:24:22.249" v="4282" actId="478"/>
          <ac:graphicFrameMkLst>
            <pc:docMk/>
            <pc:sldMk cId="263347290" sldId="2556"/>
            <ac:graphicFrameMk id="5" creationId="{191A47A3-63F2-EE53-B0B1-2ECDCFBBD00D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5-19T14:27:16.510" v="4306" actId="478"/>
          <ac:graphicFrameMkLst>
            <pc:docMk/>
            <pc:sldMk cId="263347290" sldId="2556"/>
            <ac:graphicFrameMk id="9" creationId="{40D5F06B-4860-2A9B-0910-1725CE73C105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5-19T14:27:14.840" v="4305" actId="1076"/>
          <ac:graphicFrameMkLst>
            <pc:docMk/>
            <pc:sldMk cId="263347290" sldId="2556"/>
            <ac:graphicFrameMk id="10" creationId="{FC44B283-1C83-2173-7F5F-CEDF5A0C881A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5-19T14:28:20.455" v="4312" actId="1076"/>
          <ac:graphicFrameMkLst>
            <pc:docMk/>
            <pc:sldMk cId="263347290" sldId="2556"/>
            <ac:graphicFrameMk id="11" creationId="{9BFDA801-7D6C-B175-896E-5A9095298A1D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5-19T14:25:10.085" v="4300" actId="20577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5-19T14:25:10.085" v="4300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5-19T14:25:07.573" v="4298" actId="14100"/>
          <ac:graphicFrameMkLst>
            <pc:docMk/>
            <pc:sldMk cId="4186037163" sldId="2557"/>
            <ac:graphicFrameMk id="2" creationId="{5A0F34C2-0350-E3D6-A367-6A79B4674F0A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5-19T14:24:36.961" v="4291" actId="478"/>
          <ac:graphicFrameMkLst>
            <pc:docMk/>
            <pc:sldMk cId="4186037163" sldId="2557"/>
            <ac:graphicFrameMk id="3" creationId="{582A8FFF-0C79-70E6-AC02-7753BC40F768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5-19T15:38:00.530" v="4338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5-19T14:31:30.376" v="4328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5-19T14:24:41.958" v="4292" actId="478"/>
          <ac:graphicFrameMkLst>
            <pc:docMk/>
            <pc:sldMk cId="1636667196" sldId="2558"/>
            <ac:graphicFrameMk id="5" creationId="{4AE02FB2-ADD3-F589-1358-4ACDE8D654DE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5-19T14:31:10.368" v="4319" actId="478"/>
          <ac:graphicFrameMkLst>
            <pc:docMk/>
            <pc:sldMk cId="1636667196" sldId="2558"/>
            <ac:graphicFrameMk id="6" creationId="{7C91938B-C033-45A8-B772-192C7F469E4B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5-19T14:31:08.671" v="4318" actId="14100"/>
          <ac:graphicFrameMkLst>
            <pc:docMk/>
            <pc:sldMk cId="1636667196" sldId="2558"/>
            <ac:graphicFrameMk id="7" creationId="{AC911200-93AC-35CD-F141-FBB9350D2811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5-19T15:38:00.530" v="4338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5-19T14:33:57.087" v="4335" actId="1076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5-19T14:31:40.121" v="4330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5-19T14:24:44.688" v="4293" actId="478"/>
          <ac:graphicFrameMkLst>
            <pc:docMk/>
            <pc:sldMk cId="1991370206" sldId="2559"/>
            <ac:graphicFrameMk id="5" creationId="{E088BCFA-70B3-176A-C109-F4B108E7B6D6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5-19T14:33:57.087" v="4335" actId="1076"/>
          <ac:graphicFrameMkLst>
            <pc:docMk/>
            <pc:sldMk cId="1991370206" sldId="2559"/>
            <ac:graphicFrameMk id="6" creationId="{9140665A-F2D4-5DFD-F1E4-EA099CFFAAD9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5-19T15:33:36.071" v="4337" actId="1076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5-19T14:24:19.552" v="4281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mod">
          <ac:chgData name="Juan Carlos Castillo Molina" userId="3321f39d-c43d-4dc1-aab8-e37c264880eb" providerId="ADAL" clId="{CF0E7DC8-4F83-4E08-A75A-7ECE842A8D81}" dt="2026-05-19T15:33:36.071" v="4337" actId="1076"/>
          <ac:graphicFrameMkLst>
            <pc:docMk/>
            <pc:sldMk cId="1480523509" sldId="2560"/>
            <ac:graphicFrameMk id="2" creationId="{03B49A30-DB46-E355-1098-6DCDDBC5BF6B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5-19T14:24:15.410" v="4277" actId="478"/>
          <ac:graphicFrameMkLst>
            <pc:docMk/>
            <pc:sldMk cId="1480523509" sldId="2560"/>
            <ac:graphicFrameMk id="3" creationId="{E03E47B9-AFEA-9412-5F75-A3F55E576C92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8AB-4B64-B6E1-DB3084D81879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48AB-4B64-B6E1-DB3084D81879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8AB-4B64-B6E1-DB3084D81879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8AB-4B64-B6E1-DB3084D81879}"/>
                </c:ext>
              </c:extLst>
            </c:dLbl>
            <c:dLbl>
              <c:idx val="1"/>
              <c:layout>
                <c:manualLayout>
                  <c:x val="-1.0403638880568457E-4"/>
                  <c:y val="2.26748052194999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8AB-4B64-B6E1-DB3084D81879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8AB-4B64-B6E1-DB3084D818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222.86</c:v>
                </c:pt>
                <c:pt idx="1">
                  <c:v>298.52</c:v>
                </c:pt>
                <c:pt idx="2">
                  <c:v>339.24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8AB-4B64-B6E1-DB3084D81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1922.17</c:v>
                </c:pt>
                <c:pt idx="1">
                  <c:v>3129.56</c:v>
                </c:pt>
                <c:pt idx="2">
                  <c:v>2996.16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8AB-4B64-B6E1-DB3084D81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19/5/2026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19/5/2026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05/19/2026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18 DE MAYO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18 de Mayo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03B49A30-DB46-E355-1098-6DCDDBC5BF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379172"/>
              </p:ext>
            </p:extLst>
          </p:nvPr>
        </p:nvGraphicFramePr>
        <p:xfrm>
          <a:off x="1097558" y="1316081"/>
          <a:ext cx="10223498" cy="3792855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1652656226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1623190698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4224363026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2735865449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4131681505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3034203329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4229935831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3694068335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2402443595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2189732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6556696"/>
                  </a:ext>
                </a:extLst>
              </a:tr>
              <a:tr h="6000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585895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262569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159,096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98.16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166,283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88.59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2,734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044909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831,418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103.09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609,286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96.27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20,951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327128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226,702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205,608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5,223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38831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78,586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79.19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52,472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71.37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1,341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913179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197,020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81.78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179,269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69.27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3,509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811047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306,148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114.66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360,623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10,996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55859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13,658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106.19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13,813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73.64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5566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08265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1,587,355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89.99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45,184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47471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3823973"/>
                  </a:ext>
                </a:extLst>
              </a:tr>
              <a:tr h="19050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714583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7556766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07205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18 de Mayo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68EEE38-E13C-E44E-E391-DD72497BAF3F}"/>
              </a:ext>
            </a:extLst>
          </p:cNvPr>
          <p:cNvSpPr txBox="1"/>
          <p:nvPr/>
        </p:nvSpPr>
        <p:spPr>
          <a:xfrm>
            <a:off x="11247036" y="3119195"/>
            <a:ext cx="646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2072</a:t>
            </a:r>
            <a:endParaRPr lang="es-CR" dirty="0"/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FC44B283-1C83-2173-7F5F-CEDF5A0C88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010066"/>
              </p:ext>
            </p:extLst>
          </p:nvPr>
        </p:nvGraphicFramePr>
        <p:xfrm>
          <a:off x="1120386" y="1249552"/>
          <a:ext cx="9823469" cy="3921315"/>
        </p:xfrm>
        <a:graphic>
          <a:graphicData uri="http://schemas.openxmlformats.org/drawingml/2006/table">
            <a:tbl>
              <a:tblPr/>
              <a:tblGrid>
                <a:gridCol w="3001940">
                  <a:extLst>
                    <a:ext uri="{9D8B030D-6E8A-4147-A177-3AD203B41FA5}">
                      <a16:colId xmlns:a16="http://schemas.microsoft.com/office/drawing/2014/main" val="2148097676"/>
                    </a:ext>
                  </a:extLst>
                </a:gridCol>
                <a:gridCol w="1576895">
                  <a:extLst>
                    <a:ext uri="{9D8B030D-6E8A-4147-A177-3AD203B41FA5}">
                      <a16:colId xmlns:a16="http://schemas.microsoft.com/office/drawing/2014/main" val="566291022"/>
                    </a:ext>
                  </a:extLst>
                </a:gridCol>
                <a:gridCol w="1243995">
                  <a:extLst>
                    <a:ext uri="{9D8B030D-6E8A-4147-A177-3AD203B41FA5}">
                      <a16:colId xmlns:a16="http://schemas.microsoft.com/office/drawing/2014/main" val="3044710848"/>
                    </a:ext>
                  </a:extLst>
                </a:gridCol>
                <a:gridCol w="1427966">
                  <a:extLst>
                    <a:ext uri="{9D8B030D-6E8A-4147-A177-3AD203B41FA5}">
                      <a16:colId xmlns:a16="http://schemas.microsoft.com/office/drawing/2014/main" val="1150921773"/>
                    </a:ext>
                  </a:extLst>
                </a:gridCol>
                <a:gridCol w="1357881">
                  <a:extLst>
                    <a:ext uri="{9D8B030D-6E8A-4147-A177-3AD203B41FA5}">
                      <a16:colId xmlns:a16="http://schemas.microsoft.com/office/drawing/2014/main" val="1176282358"/>
                    </a:ext>
                  </a:extLst>
                </a:gridCol>
                <a:gridCol w="1214792">
                  <a:extLst>
                    <a:ext uri="{9D8B030D-6E8A-4147-A177-3AD203B41FA5}">
                      <a16:colId xmlns:a16="http://schemas.microsoft.com/office/drawing/2014/main" val="4020219059"/>
                    </a:ext>
                  </a:extLst>
                </a:gridCol>
              </a:tblGrid>
              <a:tr h="67781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3501519"/>
                  </a:ext>
                </a:extLst>
              </a:tr>
              <a:tr h="2259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3296806"/>
                  </a:ext>
                </a:extLst>
              </a:tr>
              <a:tr h="2259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1,162,630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$339.24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76.04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5125763"/>
                  </a:ext>
                </a:extLst>
              </a:tr>
              <a:tr h="2259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26,851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1.76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0574570"/>
                  </a:ext>
                </a:extLst>
              </a:tr>
              <a:tr h="2259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100,505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₡2,996.16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$282.50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6.57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7059148"/>
                  </a:ext>
                </a:extLst>
              </a:tr>
              <a:tr h="2259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0122260"/>
                  </a:ext>
                </a:extLst>
              </a:tr>
              <a:tr h="2259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1,289,986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84.37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2845614"/>
                  </a:ext>
                </a:extLst>
              </a:tr>
              <a:tr h="2259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239,013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15.63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3231086"/>
                  </a:ext>
                </a:extLst>
              </a:tr>
              <a:tr h="25014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665,142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6781716"/>
                  </a:ext>
                </a:extLst>
              </a:tr>
              <a:tr h="25014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524,339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224737"/>
                  </a:ext>
                </a:extLst>
              </a:tr>
              <a:tr h="2259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1,528,999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9584244"/>
                  </a:ext>
                </a:extLst>
              </a:tr>
              <a:tr h="22594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5208177"/>
                  </a:ext>
                </a:extLst>
              </a:tr>
              <a:tr h="619720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80980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9BFDA801-7D6C-B175-896E-5A9095298A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074423"/>
              </p:ext>
            </p:extLst>
          </p:nvPr>
        </p:nvGraphicFramePr>
        <p:xfrm>
          <a:off x="1120386" y="5392503"/>
          <a:ext cx="6362100" cy="548640"/>
        </p:xfrm>
        <a:graphic>
          <a:graphicData uri="http://schemas.openxmlformats.org/drawingml/2006/table">
            <a:tbl>
              <a:tblPr/>
              <a:tblGrid>
                <a:gridCol w="6362100">
                  <a:extLst>
                    <a:ext uri="{9D8B030D-6E8A-4147-A177-3AD203B41FA5}">
                      <a16:colId xmlns:a16="http://schemas.microsoft.com/office/drawing/2014/main" val="341133355"/>
                    </a:ext>
                  </a:extLst>
                </a:gridCol>
              </a:tblGrid>
              <a:tr h="108023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Calibri Light" panose="020F0302020204030204" pitchFamily="34" charset="0"/>
                        </a:rPr>
                        <a:t>Por vender (estimación): 40% Exportación (94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117525"/>
                  </a:ext>
                </a:extLst>
              </a:tr>
              <a:tr h="10802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823713"/>
                  </a:ext>
                </a:extLst>
              </a:tr>
              <a:tr h="108023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2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vender (estimación): 60% Consumo Nacional (144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54275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18 de Mayo 2026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5A0F34C2-0350-E3D6-A367-6A79B4674F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096275"/>
              </p:ext>
            </p:extLst>
          </p:nvPr>
        </p:nvGraphicFramePr>
        <p:xfrm>
          <a:off x="1097558" y="1208153"/>
          <a:ext cx="10018118" cy="4177816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4256139928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714378315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937231584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77606107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521447080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195588429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032822507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235800296"/>
                    </a:ext>
                  </a:extLst>
                </a:gridCol>
              </a:tblGrid>
              <a:tr h="453578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2436282"/>
                  </a:ext>
                </a:extLst>
              </a:tr>
              <a:tr h="580898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364216"/>
                  </a:ext>
                </a:extLst>
              </a:tr>
              <a:tr h="1916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122,492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336.55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8,033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3,046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130,760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1799481"/>
                  </a:ext>
                </a:extLst>
              </a:tr>
              <a:tr h="1916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7,453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454,493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344.46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30,657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2,966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492,602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087570"/>
                  </a:ext>
                </a:extLst>
              </a:tr>
              <a:tr h="1916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345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128,603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347.35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25,278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3,017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154,226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4197707"/>
                  </a:ext>
                </a:extLst>
              </a:tr>
              <a:tr h="1916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750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40,581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317.31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1,886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3,050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43,217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977022"/>
                  </a:ext>
                </a:extLst>
              </a:tr>
              <a:tr h="19165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2,062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132,065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343.72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10,730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144,857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0992943"/>
                  </a:ext>
                </a:extLst>
              </a:tr>
              <a:tr h="37535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16,006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276,737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327.49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21,520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2,969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314,263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2501800"/>
                  </a:ext>
                </a:extLst>
              </a:tr>
              <a:tr h="198938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7,660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399.50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2,402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10,062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0216084"/>
                  </a:ext>
                </a:extLst>
              </a:tr>
              <a:tr h="1989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26,851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1,162,630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339.24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100,505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2,996.16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1,289,986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3422469"/>
                  </a:ext>
                </a:extLst>
              </a:tr>
              <a:tr h="2068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9687604"/>
                  </a:ext>
                </a:extLst>
              </a:tr>
              <a:tr h="190980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744810"/>
                  </a:ext>
                </a:extLst>
              </a:tr>
              <a:tr h="19893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2727533"/>
                  </a:ext>
                </a:extLst>
              </a:tr>
              <a:tr h="198938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$ 339.24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9776870"/>
                  </a:ext>
                </a:extLst>
              </a:tr>
              <a:tr h="198938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₡2,996.16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57481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18 de Mayo 2026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AC911200-93AC-35CD-F141-FBB9350D28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080528"/>
              </p:ext>
            </p:extLst>
          </p:nvPr>
        </p:nvGraphicFramePr>
        <p:xfrm>
          <a:off x="1120387" y="1080055"/>
          <a:ext cx="9861934" cy="2411926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2854127830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197369228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3710807605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3313280945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2162197150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1197026340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2672263673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3424813225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4227195132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2678388277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2250352750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2519773973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1776769983"/>
                    </a:ext>
                  </a:extLst>
                </a:gridCol>
              </a:tblGrid>
              <a:tr h="161742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169987"/>
                  </a:ext>
                </a:extLst>
              </a:tr>
              <a:tr h="30927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4696952"/>
                  </a:ext>
                </a:extLst>
              </a:tr>
              <a:tr h="2156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1,078,772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$222.86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70.27%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1,271,313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$298.52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74.16%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1,162,630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$339.24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76.04%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656243"/>
                  </a:ext>
                </a:extLst>
              </a:tr>
              <a:tr h="2156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60,497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3.94%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19,978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1.17%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26,851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1.76%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1327634"/>
                  </a:ext>
                </a:extLst>
              </a:tr>
              <a:tr h="2156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126,835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₡1,922.17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8.26%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126,452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₡3,129.56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7.38%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100,505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₡2,996.16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6.57%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4687011"/>
                  </a:ext>
                </a:extLst>
              </a:tr>
              <a:tr h="2156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305451"/>
                  </a:ext>
                </a:extLst>
              </a:tr>
              <a:tr h="2156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1,266,104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82.48%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1,417,743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82.70%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1,289,986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84.37%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8863"/>
                  </a:ext>
                </a:extLst>
              </a:tr>
              <a:tr h="2156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269,025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17.52%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296,629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17.30%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239,013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15.63%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004930"/>
                  </a:ext>
                </a:extLst>
              </a:tr>
              <a:tr h="2156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511,804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707,578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665,142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4137971"/>
                  </a:ext>
                </a:extLst>
              </a:tr>
              <a:tr h="2156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627,465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55.08%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583,713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45.20%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524,339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44.08%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532706"/>
                  </a:ext>
                </a:extLst>
              </a:tr>
              <a:tr h="21565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1,535,129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1,714,372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1,528,999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1738694"/>
                  </a:ext>
                </a:extLst>
              </a:tr>
            </a:tbl>
          </a:graphicData>
        </a:graphic>
      </p:graphicFrame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3918984"/>
              </p:ext>
            </p:extLst>
          </p:nvPr>
        </p:nvGraphicFramePr>
        <p:xfrm>
          <a:off x="1120388" y="3544120"/>
          <a:ext cx="9861934" cy="1830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18 de Mayo 2026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9140665A-F2D4-5DFD-F1E4-EA099CFFAA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32467"/>
              </p:ext>
            </p:extLst>
          </p:nvPr>
        </p:nvGraphicFramePr>
        <p:xfrm>
          <a:off x="1120388" y="1477177"/>
          <a:ext cx="9861935" cy="3163835"/>
        </p:xfrm>
        <a:graphic>
          <a:graphicData uri="http://schemas.openxmlformats.org/drawingml/2006/table">
            <a:tbl>
              <a:tblPr/>
              <a:tblGrid>
                <a:gridCol w="1547949">
                  <a:extLst>
                    <a:ext uri="{9D8B030D-6E8A-4147-A177-3AD203B41FA5}">
                      <a16:colId xmlns:a16="http://schemas.microsoft.com/office/drawing/2014/main" val="2684328763"/>
                    </a:ext>
                  </a:extLst>
                </a:gridCol>
                <a:gridCol w="1335731">
                  <a:extLst>
                    <a:ext uri="{9D8B030D-6E8A-4147-A177-3AD203B41FA5}">
                      <a16:colId xmlns:a16="http://schemas.microsoft.com/office/drawing/2014/main" val="579183342"/>
                    </a:ext>
                  </a:extLst>
                </a:gridCol>
                <a:gridCol w="1498015">
                  <a:extLst>
                    <a:ext uri="{9D8B030D-6E8A-4147-A177-3AD203B41FA5}">
                      <a16:colId xmlns:a16="http://schemas.microsoft.com/office/drawing/2014/main" val="2182386165"/>
                    </a:ext>
                  </a:extLst>
                </a:gridCol>
                <a:gridCol w="1597883">
                  <a:extLst>
                    <a:ext uri="{9D8B030D-6E8A-4147-A177-3AD203B41FA5}">
                      <a16:colId xmlns:a16="http://schemas.microsoft.com/office/drawing/2014/main" val="3781391460"/>
                    </a:ext>
                  </a:extLst>
                </a:gridCol>
                <a:gridCol w="2034805">
                  <a:extLst>
                    <a:ext uri="{9D8B030D-6E8A-4147-A177-3AD203B41FA5}">
                      <a16:colId xmlns:a16="http://schemas.microsoft.com/office/drawing/2014/main" val="2995274126"/>
                    </a:ext>
                  </a:extLst>
                </a:gridCol>
                <a:gridCol w="1847552">
                  <a:extLst>
                    <a:ext uri="{9D8B030D-6E8A-4147-A177-3AD203B41FA5}">
                      <a16:colId xmlns:a16="http://schemas.microsoft.com/office/drawing/2014/main" val="3533831207"/>
                    </a:ext>
                  </a:extLst>
                </a:gridCol>
              </a:tblGrid>
              <a:tr h="323104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738833"/>
                  </a:ext>
                </a:extLst>
              </a:tr>
              <a:tr h="7754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363944"/>
                  </a:ext>
                </a:extLst>
              </a:tr>
              <a:tr h="20678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0093704"/>
                  </a:ext>
                </a:extLst>
              </a:tr>
              <a:tr h="36187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111,710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41,066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70,644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292.11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8665918"/>
                  </a:ext>
                </a:extLst>
              </a:tr>
              <a:tr h="36187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4,838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2,663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311.12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4392964"/>
                  </a:ext>
                </a:extLst>
              </a:tr>
              <a:tr h="22746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5514209"/>
                  </a:ext>
                </a:extLst>
              </a:tr>
              <a:tr h="24814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225295"/>
                  </a:ext>
                </a:extLst>
              </a:tr>
              <a:tr h="219711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2718117"/>
                  </a:ext>
                </a:extLst>
              </a:tr>
              <a:tr h="21971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11/5/2026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830360"/>
                  </a:ext>
                </a:extLst>
              </a:tr>
              <a:tr h="21971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11/5/2026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9122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13471</TotalTime>
  <Words>965</Words>
  <Application>Microsoft Office PowerPoint</Application>
  <PresentationFormat>Panorámica</PresentationFormat>
  <Paragraphs>405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26</cp:revision>
  <dcterms:created xsi:type="dcterms:W3CDTF">2023-12-07T15:07:55Z</dcterms:created>
  <dcterms:modified xsi:type="dcterms:W3CDTF">2026-05-19T15:38:02Z</dcterms:modified>
</cp:coreProperties>
</file>